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02" r:id="rId2"/>
    <p:sldId id="376" r:id="rId3"/>
    <p:sldId id="377" r:id="rId4"/>
    <p:sldId id="379" r:id="rId5"/>
    <p:sldId id="378" r:id="rId6"/>
    <p:sldId id="381" r:id="rId7"/>
    <p:sldId id="382" r:id="rId8"/>
    <p:sldId id="383" r:id="rId9"/>
    <p:sldId id="380" r:id="rId10"/>
    <p:sldId id="391" r:id="rId11"/>
    <p:sldId id="385" r:id="rId12"/>
    <p:sldId id="387" r:id="rId13"/>
    <p:sldId id="394" r:id="rId14"/>
    <p:sldId id="397" r:id="rId15"/>
    <p:sldId id="396" r:id="rId16"/>
    <p:sldId id="395" r:id="rId17"/>
    <p:sldId id="398" r:id="rId18"/>
    <p:sldId id="389" r:id="rId19"/>
    <p:sldId id="390" r:id="rId20"/>
    <p:sldId id="393" r:id="rId21"/>
    <p:sldId id="403" r:id="rId22"/>
    <p:sldId id="392" r:id="rId23"/>
    <p:sldId id="399" r:id="rId24"/>
    <p:sldId id="388" r:id="rId25"/>
    <p:sldId id="400" r:id="rId26"/>
    <p:sldId id="401" r:id="rId27"/>
    <p:sldId id="402" r:id="rId28"/>
    <p:sldId id="404" r:id="rId29"/>
    <p:sldId id="405" r:id="rId30"/>
    <p:sldId id="408" r:id="rId31"/>
    <p:sldId id="406" r:id="rId32"/>
    <p:sldId id="409" r:id="rId33"/>
    <p:sldId id="410" r:id="rId34"/>
    <p:sldId id="407" r:id="rId35"/>
    <p:sldId id="412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/>
    <p:restoredTop sz="97179"/>
  </p:normalViewPr>
  <p:slideViewPr>
    <p:cSldViewPr snapToGrid="0" snapToObjects="1">
      <p:cViewPr varScale="1">
        <p:scale>
          <a:sx n="181" d="100"/>
          <a:sy n="181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docs.html#doc-inst-scrip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ools.r-lib.org/reference/load_all.html" TargetMode="External"/><Relationship Id="rId2" Type="http://schemas.openxmlformats.org/officeDocument/2006/relationships/hyperlink" Target="https://devtools.r-lib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45" y="1240157"/>
            <a:ext cx="11459110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Improving package:</a:t>
            </a:r>
            <a:br>
              <a:rPr lang="en-GB" sz="4400" b="1" dirty="0">
                <a:latin typeface="Menlo" panose="020B0609030804020204" pitchFamily="49" charset="0"/>
              </a:rPr>
            </a:br>
            <a:r>
              <a:rPr lang="en-GB" sz="4400" b="1" dirty="0">
                <a:latin typeface="Menlo" panose="020B0609030804020204" pitchFamily="49" charset="0"/>
              </a:rPr>
              <a:t>Support for (raw) data, vignettes 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9284FE6-ACE3-C8A7-701D-0723FADB001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4479696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Raw data can be virtually any file, but it has to be relevant for the package development. </a:t>
            </a:r>
          </a:p>
          <a:p>
            <a:pPr algn="l"/>
            <a:r>
              <a:rPr lang="en-GB" b="0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The main reason to include such files is when a key part of a package’s functionality is to act on an external file</a:t>
            </a:r>
            <a:r>
              <a:rPr lang="en-GB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 (e.g. `</a:t>
            </a:r>
            <a:r>
              <a:rPr lang="en-GB" b="0" i="0" dirty="0" err="1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readr</a:t>
            </a:r>
            <a:r>
              <a:rPr lang="en-GB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`, `vroom`, …).</a:t>
            </a:r>
          </a:p>
          <a:p>
            <a:pPr algn="l"/>
            <a:r>
              <a:rPr lang="en-US" dirty="0"/>
              <a:t>Raw data is stored in `</a:t>
            </a:r>
            <a:r>
              <a:rPr lang="en-US" dirty="0" err="1"/>
              <a:t>inst</a:t>
            </a:r>
            <a:r>
              <a:rPr lang="en-US" dirty="0"/>
              <a:t>/</a:t>
            </a:r>
            <a:r>
              <a:rPr lang="en-US" dirty="0" err="1"/>
              <a:t>extdata</a:t>
            </a:r>
            <a:r>
              <a:rPr lang="en-US" dirty="0"/>
              <a:t>`.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28082-8CE8-CB58-37CF-0397866E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770" y="873761"/>
            <a:ext cx="6738496" cy="57540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B66E3D-8143-2994-294C-4DB0CF092AD5}"/>
              </a:ext>
            </a:extLst>
          </p:cNvPr>
          <p:cNvCxnSpPr/>
          <p:nvPr/>
        </p:nvCxnSpPr>
        <p:spPr>
          <a:xfrm>
            <a:off x="6175022" y="2743200"/>
            <a:ext cx="0" cy="2980267"/>
          </a:xfrm>
          <a:prstGeom prst="line">
            <a:avLst/>
          </a:prstGeom>
          <a:ln w="571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39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It is good practice to </a:t>
            </a:r>
            <a:r>
              <a:rPr lang="en-GB" u="sng" dirty="0"/>
              <a:t>document</a:t>
            </a:r>
            <a:r>
              <a:rPr lang="en-GB" dirty="0"/>
              <a:t> how raw data files were generated. </a:t>
            </a:r>
          </a:p>
          <a:p>
            <a:r>
              <a:rPr lang="en-GB" dirty="0"/>
              <a:t>You can do it by adding a `data-raw` folder to the root of your package and add R files describing how the data was created.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D8263C-CB9A-17C7-E5E4-80E859B9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43" y="2235201"/>
            <a:ext cx="6930002" cy="4261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3B8015F8-A6AB-A55E-8E31-D3566E2A8A25}"/>
              </a:ext>
            </a:extLst>
          </p:cNvPr>
          <p:cNvSpPr/>
          <p:nvPr/>
        </p:nvSpPr>
        <p:spPr>
          <a:xfrm rot="8951886">
            <a:off x="4956771" y="2877066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3E8BCAB-A701-DD48-096F-0F012E20FBEE}"/>
              </a:ext>
            </a:extLst>
          </p:cNvPr>
          <p:cNvSpPr/>
          <p:nvPr/>
        </p:nvSpPr>
        <p:spPr>
          <a:xfrm rot="8951886">
            <a:off x="5193838" y="3655998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2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It is good practice to </a:t>
            </a:r>
            <a:r>
              <a:rPr lang="en-GB" u="sng" dirty="0"/>
              <a:t>document</a:t>
            </a:r>
            <a:r>
              <a:rPr lang="en-GB" dirty="0"/>
              <a:t> how raw data files were generated. </a:t>
            </a:r>
          </a:p>
          <a:p>
            <a:r>
              <a:rPr lang="en-GB" dirty="0"/>
              <a:t>You can do it by adding a `data-raw` folder to the root of your package and add R files describing how the data was created.</a:t>
            </a:r>
          </a:p>
          <a:p>
            <a:r>
              <a:rPr lang="en-GB" dirty="0"/>
              <a:t>Of note, Bioconductor specifically prefers these files to be located in `</a:t>
            </a:r>
            <a:r>
              <a:rPr lang="en-GB" dirty="0" err="1"/>
              <a:t>inst</a:t>
            </a:r>
            <a:r>
              <a:rPr lang="en-GB" dirty="0"/>
              <a:t>/scripts/`: </a:t>
            </a:r>
            <a:r>
              <a:rPr lang="en-US" dirty="0">
                <a:hlinkClick r:id="rId2"/>
              </a:rPr>
              <a:t>https://contributions.bioconductor.org/docs.html#doc-inst-script</a:t>
            </a:r>
            <a:r>
              <a:rPr lang="en-US" dirty="0"/>
              <a:t>.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0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Raw data should generally not be read by the end-user. </a:t>
            </a:r>
          </a:p>
          <a:p>
            <a:r>
              <a:rPr lang="en-GB" dirty="0"/>
              <a:t>Instead, it is a way for the package writer to describe how to import files.</a:t>
            </a:r>
          </a:p>
        </p:txBody>
      </p:sp>
    </p:spTree>
    <p:extLst>
      <p:ext uri="{BB962C8B-B14F-4D97-AF65-F5344CB8AC3E}">
        <p14:creationId xmlns:p14="http://schemas.microsoft.com/office/powerpoint/2010/main" val="153687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Raw data should generally not be read by the end-user. </a:t>
            </a:r>
          </a:p>
          <a:p>
            <a:r>
              <a:rPr lang="en-GB" dirty="0"/>
              <a:t>Instead, it is a way for the package writer to describe how to import files.</a:t>
            </a:r>
          </a:p>
          <a:p>
            <a:r>
              <a:rPr lang="en-GB" dirty="0"/>
              <a:t>For this reason, raw data is generally only a </a:t>
            </a:r>
            <a:r>
              <a:rPr lang="en-GB" b="1" u="sng" dirty="0"/>
              <a:t>toy dataset</a:t>
            </a:r>
            <a:r>
              <a:rPr lang="en-GB" dirty="0"/>
              <a:t>, a </a:t>
            </a:r>
            <a:r>
              <a:rPr lang="en-GB" b="1" u="sng" dirty="0"/>
              <a:t>small subset</a:t>
            </a:r>
            <a:r>
              <a:rPr lang="en-GB" dirty="0"/>
              <a:t> of an actual dataset (</a:t>
            </a:r>
            <a:r>
              <a:rPr lang="en-GB" i="1" dirty="0"/>
              <a:t>e.g.</a:t>
            </a:r>
            <a:r>
              <a:rPr lang="en-GB" dirty="0"/>
              <a:t> only a single chromosome out of a whole genome,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2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6091483"/>
          </a:xfrm>
        </p:spPr>
        <p:txBody>
          <a:bodyPr>
            <a:normAutofit/>
          </a:bodyPr>
          <a:lstStyle/>
          <a:p>
            <a:r>
              <a:rPr lang="en-GB" dirty="0"/>
              <a:t>Raw data should generally not be read by the end-user. </a:t>
            </a:r>
          </a:p>
          <a:p>
            <a:r>
              <a:rPr lang="en-GB" dirty="0"/>
              <a:t>Instead, it is a way for the package writer to describe how to import files.</a:t>
            </a:r>
          </a:p>
          <a:p>
            <a:r>
              <a:rPr lang="en-GB" dirty="0"/>
              <a:t>For this reason, raw data is generally only a </a:t>
            </a:r>
            <a:r>
              <a:rPr lang="en-GB" b="1" u="sng" dirty="0"/>
              <a:t>toy dataset</a:t>
            </a:r>
            <a:r>
              <a:rPr lang="en-GB" dirty="0"/>
              <a:t>, a </a:t>
            </a:r>
            <a:r>
              <a:rPr lang="en-GB" b="1" u="sng" dirty="0"/>
              <a:t>small subset</a:t>
            </a:r>
            <a:r>
              <a:rPr lang="en-GB" dirty="0"/>
              <a:t> of an actual dataset (</a:t>
            </a:r>
            <a:r>
              <a:rPr lang="en-GB" i="1" dirty="0"/>
              <a:t>e.g.</a:t>
            </a:r>
            <a:r>
              <a:rPr lang="en-GB" dirty="0"/>
              <a:t> only a single chromosome out of a whole genome, etc.)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GB" dirty="0"/>
              <a:t>For this reason as well, if your package deals with already existing file formats (e.g. bed, bam, bigwig, …), many </a:t>
            </a:r>
            <a:r>
              <a:rPr lang="en-GB" dirty="0" err="1"/>
              <a:t>BioC</a:t>
            </a:r>
            <a:r>
              <a:rPr lang="en-GB" dirty="0"/>
              <a:t> core packages (e.g. </a:t>
            </a:r>
            <a:r>
              <a:rPr lang="en-GB" dirty="0" err="1"/>
              <a:t>GenomicRanges</a:t>
            </a:r>
            <a:r>
              <a:rPr lang="en-GB" dirty="0"/>
              <a:t>, </a:t>
            </a:r>
            <a:r>
              <a:rPr lang="en-GB" dirty="0" err="1"/>
              <a:t>rtracklayer</a:t>
            </a:r>
            <a:r>
              <a:rPr lang="en-GB" dirty="0"/>
              <a:t>, </a:t>
            </a:r>
            <a:r>
              <a:rPr lang="en-GB" dirty="0" err="1"/>
              <a:t>Biostrings</a:t>
            </a:r>
            <a:r>
              <a:rPr lang="en-GB" dirty="0"/>
              <a:t>, ...) </a:t>
            </a:r>
            <a:r>
              <a:rPr lang="en-GB" b="1" u="sng" dirty="0"/>
              <a:t>already provide toy datasets!!</a:t>
            </a:r>
            <a:r>
              <a:rPr lang="en-GB" b="1" i="1" dirty="0"/>
              <a:t> </a:t>
            </a:r>
          </a:p>
          <a:p>
            <a:r>
              <a:rPr lang="en-GB" dirty="0"/>
              <a:t>Hosting all these raw data files has a cost (economical and </a:t>
            </a:r>
            <a:r>
              <a:rPr lang="en-GB" i="1" u="sng" dirty="0"/>
              <a:t>environmental</a:t>
            </a:r>
            <a:r>
              <a:rPr lang="en-GB" dirty="0"/>
              <a:t>). Please, do check whether core packages can provide the type of files you’d need as a toy dataset. 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17023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US" dirty="0"/>
              <a:t>The package writer can have access to their (or other packages’) raw data files using `</a:t>
            </a:r>
            <a:r>
              <a:rPr lang="en-US" dirty="0" err="1"/>
              <a:t>system.file</a:t>
            </a:r>
            <a:r>
              <a:rPr lang="en-US" dirty="0"/>
              <a:t>()`: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C08B7C9-DA71-31DD-1DAF-D405B30E894F}"/>
              </a:ext>
            </a:extLst>
          </p:cNvPr>
          <p:cNvSpPr/>
          <p:nvPr/>
        </p:nvSpPr>
        <p:spPr>
          <a:xfrm>
            <a:off x="1828799" y="2695222"/>
            <a:ext cx="8534402" cy="1504246"/>
          </a:xfrm>
          <a:prstGeom prst="roundRect">
            <a:avLst>
              <a:gd name="adj" fmla="val 6580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List raw data files shipped with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system.file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', package = 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 |&gt;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list.files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[1] "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feature_frags.txt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</a:p>
          <a:p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Get full path to "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feature_frags.txt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system.file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', "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feature_frags.txt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package = 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[1]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"/Users/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jacques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/Library/R/arm64/4.3/library/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feature_frags.txt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93942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US" dirty="0"/>
              <a:t>The package writer can have access to their (or other packages’) raw data files using `</a:t>
            </a:r>
            <a:r>
              <a:rPr lang="en-US" dirty="0" err="1"/>
              <a:t>system.file</a:t>
            </a:r>
            <a:r>
              <a:rPr lang="en-US" dirty="0"/>
              <a:t>()`:</a:t>
            </a:r>
          </a:p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7D4EB-F546-FED3-DC35-7371D6F5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40" y="1557865"/>
            <a:ext cx="3437975" cy="51844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6031E-7870-56C6-810A-79EDB3DF3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88"/>
          <a:stretch/>
        </p:blipFill>
        <p:spPr>
          <a:xfrm>
            <a:off x="2817063" y="4684890"/>
            <a:ext cx="6193840" cy="19742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04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stored in the `data/` folder.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2D0C40-C8BD-0D9C-8577-35A7E2BF2D7B}"/>
              </a:ext>
            </a:extLst>
          </p:cNvPr>
          <p:cNvSpPr/>
          <p:nvPr/>
        </p:nvSpPr>
        <p:spPr>
          <a:xfrm>
            <a:off x="7600546" y="1644529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E5AB746-5B39-C9E0-492B-A62BDBFAA2AE}"/>
              </a:ext>
            </a:extLst>
          </p:cNvPr>
          <p:cNvSpPr txBox="1">
            <a:spLocks/>
          </p:cNvSpPr>
          <p:nvPr/>
        </p:nvSpPr>
        <p:spPr>
          <a:xfrm>
            <a:off x="7666002" y="1714898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mydata.rda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8E74F-033E-2FB9-C482-694D05CE4E42}"/>
              </a:ext>
            </a:extLst>
          </p:cNvPr>
          <p:cNvSpPr/>
          <p:nvPr/>
        </p:nvSpPr>
        <p:spPr>
          <a:xfrm>
            <a:off x="7822040" y="3928533"/>
            <a:ext cx="2054831" cy="3609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5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stored in the `data/` folder.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1611-328B-38D4-3B7D-5A7FBD61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846" y="1184394"/>
            <a:ext cx="4222042" cy="52068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content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290B42-A5A2-5624-45E2-C125AEC0F66C}"/>
              </a:ext>
            </a:extLst>
          </p:cNvPr>
          <p:cNvSpPr/>
          <p:nvPr/>
        </p:nvSpPr>
        <p:spPr>
          <a:xfrm>
            <a:off x="9863263" y="1204515"/>
            <a:ext cx="1893672" cy="2800768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D83E-F767-C091-750E-1542186504E4}"/>
              </a:ext>
            </a:extLst>
          </p:cNvPr>
          <p:cNvSpPr/>
          <p:nvPr/>
        </p:nvSpPr>
        <p:spPr>
          <a:xfrm>
            <a:off x="1063692" y="1054398"/>
            <a:ext cx="7901617" cy="4749204"/>
          </a:xfrm>
          <a:prstGeom prst="roundRect">
            <a:avLst>
              <a:gd name="adj" fmla="val 2127"/>
            </a:avLst>
          </a:prstGeom>
          <a:solidFill>
            <a:srgbClr val="000000">
              <a:alpha val="3137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9A272F-6134-36C3-5C30-2170FBC89DC7}"/>
              </a:ext>
            </a:extLst>
          </p:cNvPr>
          <p:cNvSpPr/>
          <p:nvPr/>
        </p:nvSpPr>
        <p:spPr>
          <a:xfrm>
            <a:off x="1162017" y="1113390"/>
            <a:ext cx="7698786" cy="3966115"/>
          </a:xfrm>
          <a:prstGeom prst="roundRect">
            <a:avLst>
              <a:gd name="adj" fmla="val 3783"/>
            </a:avLst>
          </a:prstGeom>
          <a:solidFill>
            <a:srgbClr val="000000">
              <a:alpha val="3137"/>
            </a:srgb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2498B0-71C3-7038-1ECA-228D7E000A52}"/>
              </a:ext>
            </a:extLst>
          </p:cNvPr>
          <p:cNvSpPr/>
          <p:nvPr/>
        </p:nvSpPr>
        <p:spPr>
          <a:xfrm>
            <a:off x="1280004" y="1241211"/>
            <a:ext cx="7356366" cy="2502082"/>
          </a:xfrm>
          <a:prstGeom prst="roundRect">
            <a:avLst>
              <a:gd name="adj" fmla="val 645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6E29E9-7A8E-A9C7-DE12-3812C74B1693}"/>
              </a:ext>
            </a:extLst>
          </p:cNvPr>
          <p:cNvSpPr/>
          <p:nvPr/>
        </p:nvSpPr>
        <p:spPr>
          <a:xfrm>
            <a:off x="1659815" y="1359198"/>
            <a:ext cx="1732538" cy="41259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Write functions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3DB4C21-6B8D-2A69-3FF1-C38931914D56}"/>
              </a:ext>
            </a:extLst>
          </p:cNvPr>
          <p:cNvSpPr/>
          <p:nvPr/>
        </p:nvSpPr>
        <p:spPr>
          <a:xfrm>
            <a:off x="1659814" y="1839646"/>
            <a:ext cx="2344713" cy="11760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Document functions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Arguments 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Imports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examples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8339B8-5FB6-3A6C-F0C5-46894B057AB3}"/>
              </a:ext>
            </a:extLst>
          </p:cNvPr>
          <p:cNvSpPr/>
          <p:nvPr/>
        </p:nvSpPr>
        <p:spPr>
          <a:xfrm>
            <a:off x="4619246" y="1489822"/>
            <a:ext cx="338941" cy="200633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FE69C83-7ECB-6F20-E643-8682CD02E591}"/>
              </a:ext>
            </a:extLst>
          </p:cNvPr>
          <p:cNvSpPr/>
          <p:nvPr/>
        </p:nvSpPr>
        <p:spPr>
          <a:xfrm>
            <a:off x="5152837" y="1534450"/>
            <a:ext cx="396218" cy="1961704"/>
          </a:xfrm>
          <a:custGeom>
            <a:avLst/>
            <a:gdLst>
              <a:gd name="connsiteX0" fmla="*/ 93398 w 396218"/>
              <a:gd name="connsiteY0" fmla="*/ 1002537 h 1002537"/>
              <a:gd name="connsiteX1" fmla="*/ 363221 w 396218"/>
              <a:gd name="connsiteY1" fmla="*/ 912596 h 1002537"/>
              <a:gd name="connsiteX2" fmla="*/ 393202 w 396218"/>
              <a:gd name="connsiteY2" fmla="*/ 627783 h 1002537"/>
              <a:gd name="connsiteX3" fmla="*/ 378212 w 396218"/>
              <a:gd name="connsiteY3" fmla="*/ 223049 h 1002537"/>
              <a:gd name="connsiteX4" fmla="*/ 243300 w 396218"/>
              <a:gd name="connsiteY4" fmla="*/ 88137 h 1002537"/>
              <a:gd name="connsiteX5" fmla="*/ 3458 w 396218"/>
              <a:gd name="connsiteY5" fmla="*/ 13187 h 10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18" h="1002537">
                <a:moveTo>
                  <a:pt x="93398" y="1002537"/>
                </a:moveTo>
                <a:cubicBezTo>
                  <a:pt x="203326" y="988796"/>
                  <a:pt x="313254" y="975055"/>
                  <a:pt x="363221" y="912596"/>
                </a:cubicBezTo>
                <a:cubicBezTo>
                  <a:pt x="413188" y="850137"/>
                  <a:pt x="390704" y="742707"/>
                  <a:pt x="393202" y="627783"/>
                </a:cubicBezTo>
                <a:cubicBezTo>
                  <a:pt x="395700" y="512859"/>
                  <a:pt x="403196" y="312990"/>
                  <a:pt x="378212" y="223049"/>
                </a:cubicBezTo>
                <a:cubicBezTo>
                  <a:pt x="353228" y="133108"/>
                  <a:pt x="305759" y="123114"/>
                  <a:pt x="243300" y="88137"/>
                </a:cubicBezTo>
                <a:cubicBezTo>
                  <a:pt x="180841" y="53160"/>
                  <a:pt x="-29378" y="-32704"/>
                  <a:pt x="3458" y="13187"/>
                </a:cubicBezTo>
              </a:path>
            </a:pathLst>
          </a:cu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A890D8-0004-50D5-C219-179A72A4ABA7}"/>
              </a:ext>
            </a:extLst>
          </p:cNvPr>
          <p:cNvSpPr/>
          <p:nvPr/>
        </p:nvSpPr>
        <p:spPr>
          <a:xfrm>
            <a:off x="1659814" y="3083556"/>
            <a:ext cx="2344713" cy="41259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Test functions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F97059-74DC-E4DB-3723-0097F4869F0B}"/>
              </a:ext>
            </a:extLst>
          </p:cNvPr>
          <p:cNvSpPr/>
          <p:nvPr/>
        </p:nvSpPr>
        <p:spPr>
          <a:xfrm>
            <a:off x="1266524" y="3830808"/>
            <a:ext cx="736984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Add example 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866A68-30FB-1B22-D2D2-867D9F69DDD1}"/>
              </a:ext>
            </a:extLst>
          </p:cNvPr>
          <p:cNvSpPr/>
          <p:nvPr/>
        </p:nvSpPr>
        <p:spPr>
          <a:xfrm>
            <a:off x="1266524" y="4410911"/>
            <a:ext cx="736984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Add vignettes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7FE7ED1-DEFC-6438-A134-952E71C41E75}"/>
              </a:ext>
            </a:extLst>
          </p:cNvPr>
          <p:cNvSpPr/>
          <p:nvPr/>
        </p:nvSpPr>
        <p:spPr>
          <a:xfrm>
            <a:off x="1162017" y="5186328"/>
            <a:ext cx="769878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Publish supporting website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793244-1281-2FA0-831C-07D49191EE5B}"/>
              </a:ext>
            </a:extLst>
          </p:cNvPr>
          <p:cNvSpPr/>
          <p:nvPr/>
        </p:nvSpPr>
        <p:spPr>
          <a:xfrm>
            <a:off x="1053861" y="5923748"/>
            <a:ext cx="7911447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Submit to Bioconductor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98110BC-92DC-E252-A931-4366D14E7A5B}"/>
              </a:ext>
            </a:extLst>
          </p:cNvPr>
          <p:cNvSpPr/>
          <p:nvPr/>
        </p:nvSpPr>
        <p:spPr>
          <a:xfrm>
            <a:off x="5743705" y="1931023"/>
            <a:ext cx="2731701" cy="1123930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document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run_examples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test</a:t>
            </a:r>
            <a:r>
              <a:rPr lang="en-GB" sz="1200" dirty="0">
                <a:solidFill>
                  <a:srgbClr val="4758A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GB" sz="1200" dirty="0">
              <a:solidFill>
                <a:srgbClr val="5E5E5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load_all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E1615-BD1B-4D81-24E1-50250190F678}"/>
              </a:ext>
            </a:extLst>
          </p:cNvPr>
          <p:cNvSpPr txBox="1"/>
          <p:nvPr/>
        </p:nvSpPr>
        <p:spPr>
          <a:xfrm>
            <a:off x="9863263" y="1281781"/>
            <a:ext cx="195912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/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/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4460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6828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NAMESPACE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NEWS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</a:t>
            </a:r>
          </a:p>
          <a:p>
            <a:pPr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03F550-3C6F-9B91-7FDD-C960C97C7638}"/>
              </a:ext>
            </a:extLst>
          </p:cNvPr>
          <p:cNvSpPr/>
          <p:nvPr/>
        </p:nvSpPr>
        <p:spPr>
          <a:xfrm>
            <a:off x="5056512" y="1346227"/>
            <a:ext cx="3579858" cy="232690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053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stored in the `data/` folder.</a:t>
            </a:r>
          </a:p>
          <a:p>
            <a:r>
              <a:rPr lang="en-GB" dirty="0"/>
              <a:t>The best way to provide processed data in your package is through `</a:t>
            </a:r>
            <a:r>
              <a:rPr lang="en-GB" dirty="0" err="1"/>
              <a:t>usethis</a:t>
            </a:r>
            <a:r>
              <a:rPr lang="en-GB" dirty="0"/>
              <a:t>::</a:t>
            </a:r>
            <a:r>
              <a:rPr lang="en-GB" dirty="0" err="1"/>
              <a:t>use_data</a:t>
            </a:r>
            <a:r>
              <a:rPr lang="en-GB" dirty="0"/>
              <a:t>()`. 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E2B19-748D-C41E-310B-3EE32199BF1B}"/>
              </a:ext>
            </a:extLst>
          </p:cNvPr>
          <p:cNvSpPr/>
          <p:nvPr/>
        </p:nvSpPr>
        <p:spPr>
          <a:xfrm>
            <a:off x="5283200" y="1387495"/>
            <a:ext cx="5861628" cy="4708506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chr &lt;- vroom::vroom('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HiCompute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testHiC.chr.tsv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chr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17 x 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contig  length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n_frags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cumul_length</a:t>
            </a:r>
            <a:endParaRPr lang="en-GB" sz="12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&lt;chr&gt; 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  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I       230218    1358            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 II      813184    4981         1358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 III     316620    1948         6339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4 IV     1531933    9709         8287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V       576874    3484        17996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6 VI      270161    1734        21480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 VII    1090940    6716        23214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 VIII    562643    3405        29930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 IX      439888    2756        33335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X       745751    4679        36091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 XI      666816    4144        40770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 XII    1078177    6728        44914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13 XIII    924431    5713        51642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14 XIV     784333    4847        57355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 XV     1091291    6731        62202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16 XVI     948066    5814        68933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17 Mito     85779     160        74747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usethis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use_data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(chr)</a:t>
            </a:r>
          </a:p>
          <a:p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 Saving 'chr' to 'data/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chr.rda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</a:t>
            </a:r>
          </a:p>
          <a:p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Document your data (see 'https://r-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pkgs.org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data.html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59914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053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stored in the `data/` folder.</a:t>
            </a:r>
          </a:p>
          <a:p>
            <a:r>
              <a:rPr lang="en-GB" dirty="0"/>
              <a:t>The best way to provide processed data in your package is through `</a:t>
            </a:r>
            <a:r>
              <a:rPr lang="en-GB" dirty="0" err="1"/>
              <a:t>usethis</a:t>
            </a:r>
            <a:r>
              <a:rPr lang="en-GB" dirty="0"/>
              <a:t>::</a:t>
            </a:r>
            <a:r>
              <a:rPr lang="en-GB" dirty="0" err="1"/>
              <a:t>use_data</a:t>
            </a:r>
            <a:r>
              <a:rPr lang="en-GB" dirty="0"/>
              <a:t>()`. </a:t>
            </a:r>
          </a:p>
          <a:p>
            <a:r>
              <a:rPr lang="en-GB" dirty="0"/>
              <a:t>Avoid at all costs creating the `data/` folder yourself. You should be able to use `</a:t>
            </a:r>
            <a:r>
              <a:rPr lang="en-GB" dirty="0" err="1"/>
              <a:t>usethis</a:t>
            </a:r>
            <a:r>
              <a:rPr lang="en-GB" dirty="0"/>
              <a:t>::</a:t>
            </a:r>
            <a:r>
              <a:rPr lang="en-GB" dirty="0" err="1"/>
              <a:t>use_data</a:t>
            </a:r>
            <a:r>
              <a:rPr lang="en-GB" dirty="0"/>
              <a:t>()` instead. 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E2B19-748D-C41E-310B-3EE32199BF1B}"/>
              </a:ext>
            </a:extLst>
          </p:cNvPr>
          <p:cNvSpPr/>
          <p:nvPr/>
        </p:nvSpPr>
        <p:spPr>
          <a:xfrm>
            <a:off x="5283200" y="1387495"/>
            <a:ext cx="5861628" cy="4708506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chr &lt;- vroom::vroom('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HiCompute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testHiC.chr.tsv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chr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17 x 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contig  length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n_frags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cumul_length</a:t>
            </a:r>
            <a:endParaRPr lang="en-GB" sz="12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&lt;chr&gt; 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  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I       230218    1358            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 II      813184    4981         1358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 III     316620    1948         6339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4 IV     1531933    9709         8287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V       576874    3484        17996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6 VI      270161    1734        21480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 VII    1090940    6716        23214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 VIII    562643    3405        29930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 IX      439888    2756        33335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X       745751    4679        36091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 XI      666816    4144        40770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 XII    1078177    6728        44914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13 XIII    924431    5713        51642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14 XIV     784333    4847        57355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 XV     1091291    6731        62202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16 XVI     948066    5814        68933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17 Mito     85779     160        74747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usethis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use_data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(chr)</a:t>
            </a:r>
          </a:p>
          <a:p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 Saving 'chr' to 'data/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chr.rda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</a:t>
            </a:r>
          </a:p>
          <a:p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Document your data (see 'https://r-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pkgs.org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data.html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66332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Like anything else in your package, your data should be documented. </a:t>
            </a:r>
          </a:p>
          <a:p>
            <a:r>
              <a:rPr lang="en-GB" dirty="0"/>
              <a:t>The recommended way is to do that in a `R/</a:t>
            </a:r>
            <a:r>
              <a:rPr lang="en-GB" dirty="0" err="1"/>
              <a:t>data.R</a:t>
            </a:r>
            <a:r>
              <a:rPr lang="en-GB" dirty="0"/>
              <a:t>` file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FE4D1-1A41-9837-8FAC-82997E92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11" y="2132136"/>
            <a:ext cx="6550378" cy="45752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72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Like anything else in your package, your data should be documented. </a:t>
            </a:r>
          </a:p>
          <a:p>
            <a:r>
              <a:rPr lang="en-GB" dirty="0"/>
              <a:t>The recommended way is to do that in a `R/</a:t>
            </a:r>
            <a:r>
              <a:rPr lang="en-GB" dirty="0" err="1"/>
              <a:t>data.R</a:t>
            </a:r>
            <a:r>
              <a:rPr lang="en-GB" dirty="0"/>
              <a:t>` file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FE4D1-1A41-9837-8FAC-82997E92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11" y="2132136"/>
            <a:ext cx="6550378" cy="45752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E1BE65-6799-1DED-0FDB-AD1C1AF2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9" t="57706" r="150" b="-307"/>
          <a:stretch/>
        </p:blipFill>
        <p:spPr>
          <a:xfrm>
            <a:off x="2462592" y="3258281"/>
            <a:ext cx="7266816" cy="34490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110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made readily available to your package end-users through the `data()` function.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BAB7B0-7068-4F7C-6E24-9DE206120519}"/>
              </a:ext>
            </a:extLst>
          </p:cNvPr>
          <p:cNvSpPr/>
          <p:nvPr/>
        </p:nvSpPr>
        <p:spPr>
          <a:xfrm>
            <a:off x="3081867" y="2212622"/>
            <a:ext cx="5861628" cy="3419496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library(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babynames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data(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babynames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babynames</a:t>
            </a:r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1,924,665 × 5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year sex   name          n   prop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&lt;chr&gt; &lt;chr&gt;     &lt;int&gt;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 1880 F     Mary       7065 0.0724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  1880 F     Anna       2604 0.0267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  1880 F     Emma       2003 0.0205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4  1880 F     Elizabeth  1939 0.0199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 1880 F     Minnie     1746 0.0179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6  1880 F     Margaret   1578 0.0162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  1880 F     Ida        1472 0.0151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  1880 F     Alice      1414 0.0145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  1880 F     Bertha     1320 0.0135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 1880 F     Sarah      1288 0.0132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… with 1,924,655 more rows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 `print(n = ...)` to see more rows</a:t>
            </a:r>
          </a:p>
        </p:txBody>
      </p:sp>
    </p:spTree>
    <p:extLst>
      <p:ext uri="{BB962C8B-B14F-4D97-AF65-F5344CB8AC3E}">
        <p14:creationId xmlns:p14="http://schemas.microsoft.com/office/powerpoint/2010/main" val="971574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made readily available to your package end-users through the `data()` function.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BAB7B0-7068-4F7C-6E24-9DE206120519}"/>
              </a:ext>
            </a:extLst>
          </p:cNvPr>
          <p:cNvSpPr/>
          <p:nvPr/>
        </p:nvSpPr>
        <p:spPr>
          <a:xfrm>
            <a:off x="3081867" y="2314222"/>
            <a:ext cx="5861628" cy="3216296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data(lifetables)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lifetables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2,880 × 9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x     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qx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lx    dx    Lx      Tx    ex sex    year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fct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    0 0.146   100000 14596 90026 5151511  51.5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     1 0.0328   85404  2803 84003 5061484  59.3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     2 0.0163   82601  1350 81926 4977482  60.3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4     3 0.0105   81251   855 80824 4895556  60.2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    4 0.00875  80397   703 80045 4814732  59.9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6     5 0.00628  79693   501 79443 4734687  59.4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     6 0.00462  79193   366 79010 4655244  58.8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     7 0.00326  78827   257 78698 4576234  58.0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     8 0.00256  78569   201 78469 4497536  57.2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    9 0.00203  78368   159 78288 4419068  56.4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… with 2,870 more rows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 `print(n = ...)` to see more rows</a:t>
            </a:r>
          </a:p>
        </p:txBody>
      </p:sp>
    </p:spTree>
    <p:extLst>
      <p:ext uri="{BB962C8B-B14F-4D97-AF65-F5344CB8AC3E}">
        <p14:creationId xmlns:p14="http://schemas.microsoft.com/office/powerpoint/2010/main" val="271805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Vignettes are extensive (comprehensive) walkthrough of your package functionalities. </a:t>
            </a:r>
          </a:p>
        </p:txBody>
      </p:sp>
    </p:spTree>
    <p:extLst>
      <p:ext uri="{BB962C8B-B14F-4D97-AF65-F5344CB8AC3E}">
        <p14:creationId xmlns:p14="http://schemas.microsoft.com/office/powerpoint/2010/main" val="2796011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Vignettes are extensive (comprehensive) walkthrough of your package functionalities.</a:t>
            </a:r>
          </a:p>
          <a:p>
            <a:r>
              <a:rPr lang="en-US" dirty="0"/>
              <a:t>They live in the `vignettes/` folder (duh 🙄) 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2FDD669-539C-50E0-86A8-FFD7184CA4D2}"/>
              </a:ext>
            </a:extLst>
          </p:cNvPr>
          <p:cNvSpPr/>
          <p:nvPr/>
        </p:nvSpPr>
        <p:spPr>
          <a:xfrm>
            <a:off x="7443408" y="2312878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B04710-701B-7FD4-B839-ED2519218AD0}"/>
              </a:ext>
            </a:extLst>
          </p:cNvPr>
          <p:cNvSpPr txBox="1">
            <a:spLocks/>
          </p:cNvSpPr>
          <p:nvPr/>
        </p:nvSpPr>
        <p:spPr>
          <a:xfrm>
            <a:off x="7508864" y="2383247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225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Rda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86ED96-A4FF-C53B-4C46-2F58995D6FCF}"/>
              </a:ext>
            </a:extLst>
          </p:cNvPr>
          <p:cNvSpPr/>
          <p:nvPr/>
        </p:nvSpPr>
        <p:spPr>
          <a:xfrm>
            <a:off x="7664902" y="4978400"/>
            <a:ext cx="2054831" cy="317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8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Vignettes are extensive (comprehensive) walkthrough of your package functionalities.</a:t>
            </a:r>
          </a:p>
          <a:p>
            <a:r>
              <a:rPr lang="en-US" dirty="0"/>
              <a:t>They live in the `vignettes/` folder (duh 🙄) . </a:t>
            </a:r>
          </a:p>
          <a:p>
            <a:r>
              <a:rPr lang="en-US" dirty="0"/>
              <a:t>You can create a vignette boilerplate with either: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usethis</a:t>
            </a:r>
            <a:r>
              <a:rPr lang="en-US" dirty="0"/>
              <a:t>::</a:t>
            </a:r>
            <a:r>
              <a:rPr lang="en-US" dirty="0" err="1"/>
              <a:t>use_vignette</a:t>
            </a:r>
            <a:r>
              <a:rPr lang="en-US" dirty="0"/>
              <a:t>(’&lt;YOUR-PACKAGE&gt;’)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biocthis</a:t>
            </a:r>
            <a:r>
              <a:rPr lang="en-US" dirty="0"/>
              <a:t>::</a:t>
            </a:r>
            <a:r>
              <a:rPr lang="en-US" dirty="0" err="1"/>
              <a:t>use_bioc_vignette</a:t>
            </a:r>
            <a:r>
              <a:rPr lang="en-US" dirty="0"/>
              <a:t>(’&lt;YOUR-PACKAGE&gt;’)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53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Vignettes are extensive (comprehensive) walkthrough of your package functionalities.</a:t>
            </a:r>
          </a:p>
          <a:p>
            <a:r>
              <a:rPr lang="en-US" dirty="0"/>
              <a:t>They live in the `vignettes/` folder (duh 🙄) . </a:t>
            </a:r>
          </a:p>
          <a:p>
            <a:r>
              <a:rPr lang="en-US" dirty="0"/>
              <a:t>You can create a vignette boilerplate with either: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usethis</a:t>
            </a:r>
            <a:r>
              <a:rPr lang="en-US" dirty="0"/>
              <a:t>::</a:t>
            </a:r>
            <a:r>
              <a:rPr lang="en-US" dirty="0" err="1"/>
              <a:t>use_vignette</a:t>
            </a:r>
            <a:r>
              <a:rPr lang="en-US" dirty="0"/>
              <a:t>(’&lt;YOUR-PACKAGE&gt;’)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biocthis</a:t>
            </a:r>
            <a:r>
              <a:rPr lang="en-US" dirty="0"/>
              <a:t>::</a:t>
            </a:r>
            <a:r>
              <a:rPr lang="en-US" dirty="0" err="1"/>
              <a:t>use_bioc_vignette</a:t>
            </a:r>
            <a:r>
              <a:rPr lang="en-US" dirty="0"/>
              <a:t>(’&lt;YOUR-PACKAGE&gt;’)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You are not limited to a single vignette. However, you </a:t>
            </a:r>
            <a:r>
              <a:rPr lang="en-US" u="sng" dirty="0"/>
              <a:t>must</a:t>
            </a:r>
            <a:r>
              <a:rPr lang="en-US" dirty="0"/>
              <a:t> provide at least one, which should be named &lt;YOUR-PACKAGE&gt;.</a:t>
            </a:r>
            <a:r>
              <a:rPr lang="en-US" dirty="0" err="1"/>
              <a:t>Rmd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404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D7E679-40AF-F2CE-11C8-6C72BD9CFFCB}"/>
              </a:ext>
            </a:extLst>
          </p:cNvPr>
          <p:cNvSpPr/>
          <p:nvPr/>
        </p:nvSpPr>
        <p:spPr>
          <a:xfrm>
            <a:off x="5953275" y="1342034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content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290B42-A5A2-5624-45E2-C125AEC0F66C}"/>
              </a:ext>
            </a:extLst>
          </p:cNvPr>
          <p:cNvSpPr/>
          <p:nvPr/>
        </p:nvSpPr>
        <p:spPr>
          <a:xfrm>
            <a:off x="1539520" y="1340485"/>
            <a:ext cx="1893672" cy="2800768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E1615-BD1B-4D81-24E1-50250190F678}"/>
              </a:ext>
            </a:extLst>
          </p:cNvPr>
          <p:cNvSpPr txBox="1"/>
          <p:nvPr/>
        </p:nvSpPr>
        <p:spPr>
          <a:xfrm>
            <a:off x="1539520" y="1417751"/>
            <a:ext cx="195912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/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/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4460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6828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NAMESPACE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NEWS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</a:t>
            </a:r>
          </a:p>
          <a:p>
            <a:pPr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6499BCD-1F56-FA83-AF84-DA08AF11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731" y="1412403"/>
            <a:ext cx="2313667" cy="43000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marR="0" lvl="0" indent="17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736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highlight>
                <a:srgbClr val="C0C0C0"/>
              </a:highlight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marR="0" lvl="0" indent="222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Rda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3A43C56-2903-8BCF-7A28-AE867572FA68}"/>
              </a:ext>
            </a:extLst>
          </p:cNvPr>
          <p:cNvSpPr/>
          <p:nvPr/>
        </p:nvSpPr>
        <p:spPr>
          <a:xfrm>
            <a:off x="4477988" y="2512269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174A8A-142C-868D-72A6-45E5E541DB95}"/>
              </a:ext>
            </a:extLst>
          </p:cNvPr>
          <p:cNvSpPr/>
          <p:nvPr/>
        </p:nvSpPr>
        <p:spPr>
          <a:xfrm>
            <a:off x="6174769" y="3113070"/>
            <a:ext cx="2054831" cy="1212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6249528"/>
          </a:xfrm>
        </p:spPr>
        <p:txBody>
          <a:bodyPr>
            <a:normAutofit/>
          </a:bodyPr>
          <a:lstStyle/>
          <a:p>
            <a:r>
              <a:rPr lang="en-US" dirty="0"/>
              <a:t>Vignettes are extensive (comprehensive) walkthrough of your package functionalities.</a:t>
            </a:r>
          </a:p>
          <a:p>
            <a:r>
              <a:rPr lang="en-US" dirty="0"/>
              <a:t>They live in the `vignettes/` folder (duh 🙄) . </a:t>
            </a:r>
          </a:p>
          <a:p>
            <a:r>
              <a:rPr lang="en-US" dirty="0"/>
              <a:t>You can create a vignette boilerplate with either: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usethis</a:t>
            </a:r>
            <a:r>
              <a:rPr lang="en-US" dirty="0"/>
              <a:t>::</a:t>
            </a:r>
            <a:r>
              <a:rPr lang="en-US" dirty="0" err="1"/>
              <a:t>use_vignette</a:t>
            </a:r>
            <a:r>
              <a:rPr lang="en-US" dirty="0"/>
              <a:t>(’&lt;YOUR-PACKAGE&gt;’)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biocthis</a:t>
            </a:r>
            <a:r>
              <a:rPr lang="en-US" dirty="0"/>
              <a:t>::</a:t>
            </a:r>
            <a:r>
              <a:rPr lang="en-US" dirty="0" err="1"/>
              <a:t>use_bioc_vignette</a:t>
            </a:r>
            <a:r>
              <a:rPr lang="en-US" dirty="0"/>
              <a:t>(’&lt;YOUR-PACKAGE&gt;’)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You are not limited to a single vignette. However, you </a:t>
            </a:r>
            <a:r>
              <a:rPr lang="en-US" u="sng" dirty="0"/>
              <a:t>must</a:t>
            </a:r>
            <a:r>
              <a:rPr lang="en-US" dirty="0"/>
              <a:t> provide at least one, which should be named &lt;YOUR-PACKAGE&gt;.</a:t>
            </a:r>
            <a:r>
              <a:rPr lang="en-US" dirty="0" err="1"/>
              <a:t>Rmd</a:t>
            </a:r>
            <a:r>
              <a:rPr lang="en-US" dirty="0"/>
              <a:t>. </a:t>
            </a:r>
          </a:p>
          <a:p>
            <a:pPr marL="0" indent="0"/>
            <a:r>
              <a:rPr lang="en-US" dirty="0"/>
              <a:t>Be as thorough as possible to describe all your package functionalities. </a:t>
            </a:r>
          </a:p>
        </p:txBody>
      </p:sp>
    </p:spTree>
    <p:extLst>
      <p:ext uri="{BB962C8B-B14F-4D97-AF65-F5344CB8AC3E}">
        <p14:creationId xmlns:p14="http://schemas.microsoft.com/office/powerpoint/2010/main" val="54601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Once your package is accepted by </a:t>
            </a:r>
            <a:r>
              <a:rPr lang="en-US" dirty="0" err="1"/>
              <a:t>BioC</a:t>
            </a:r>
            <a:r>
              <a:rPr lang="en-US" dirty="0"/>
              <a:t>, your vignette will be compiled by the Bioconductor Single Package Builder into an HTML page, accessible through your package webpage.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34622-2C76-8CCF-AB9D-BC07BD2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21" y="2087112"/>
            <a:ext cx="3435957" cy="4590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E2C0B-D4D5-66A0-E66F-F8FFB1C50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86"/>
          <a:stretch/>
        </p:blipFill>
        <p:spPr>
          <a:xfrm>
            <a:off x="3334188" y="5817485"/>
            <a:ext cx="5523624" cy="7168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8552403-F60B-B2D1-3D95-D48C950F11E3}"/>
              </a:ext>
            </a:extLst>
          </p:cNvPr>
          <p:cNvSpPr/>
          <p:nvPr/>
        </p:nvSpPr>
        <p:spPr>
          <a:xfrm rot="8951886">
            <a:off x="3799995" y="5587535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5B1AE-ED60-B50F-6163-A2A2D58EB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97" b="21251"/>
          <a:stretch/>
        </p:blipFill>
        <p:spPr>
          <a:xfrm>
            <a:off x="6815996" y="1136319"/>
            <a:ext cx="4881786" cy="52983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CCDB45-6D7D-AB23-B7C6-F74A48B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8" y="1136319"/>
            <a:ext cx="5065088" cy="52983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17C732C-507B-DB22-CC4A-1C7CA2033F15}"/>
              </a:ext>
            </a:extLst>
          </p:cNvPr>
          <p:cNvSpPr/>
          <p:nvPr/>
        </p:nvSpPr>
        <p:spPr>
          <a:xfrm>
            <a:off x="5939678" y="3645846"/>
            <a:ext cx="495945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56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C61B0-9895-CF02-ED21-67FA4F8F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758" y="925315"/>
            <a:ext cx="3657600" cy="58427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FACFC94-27CB-234F-9E58-B55165D0E2CB}"/>
              </a:ext>
            </a:extLst>
          </p:cNvPr>
          <p:cNvSpPr/>
          <p:nvPr/>
        </p:nvSpPr>
        <p:spPr>
          <a:xfrm>
            <a:off x="6820690" y="3429000"/>
            <a:ext cx="495945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9995D-C9B7-E457-8FC7-F7124D51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0" y="1446001"/>
            <a:ext cx="6316397" cy="44231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999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This means </a:t>
            </a:r>
            <a:r>
              <a:rPr lang="en-US" b="1" u="sng" dirty="0"/>
              <a:t>all the code</a:t>
            </a:r>
            <a:r>
              <a:rPr lang="en-US" dirty="0"/>
              <a:t> in a vignette </a:t>
            </a:r>
            <a:r>
              <a:rPr lang="en-US" b="1" u="sng" dirty="0"/>
              <a:t>must</a:t>
            </a:r>
            <a:r>
              <a:rPr lang="en-US" dirty="0"/>
              <a:t> work! </a:t>
            </a:r>
          </a:p>
        </p:txBody>
      </p:sp>
    </p:spTree>
    <p:extLst>
      <p:ext uri="{BB962C8B-B14F-4D97-AF65-F5344CB8AC3E}">
        <p14:creationId xmlns:p14="http://schemas.microsoft.com/office/powerpoint/2010/main" val="3332748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D7E679-40AF-F2CE-11C8-6C72BD9CFFCB}"/>
              </a:ext>
            </a:extLst>
          </p:cNvPr>
          <p:cNvSpPr/>
          <p:nvPr/>
        </p:nvSpPr>
        <p:spPr>
          <a:xfrm>
            <a:off x="6799942" y="1624256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content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290B42-A5A2-5624-45E2-C125AEC0F66C}"/>
              </a:ext>
            </a:extLst>
          </p:cNvPr>
          <p:cNvSpPr/>
          <p:nvPr/>
        </p:nvSpPr>
        <p:spPr>
          <a:xfrm>
            <a:off x="2645831" y="2074263"/>
            <a:ext cx="1893672" cy="2800768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E1615-BD1B-4D81-24E1-50250190F678}"/>
              </a:ext>
            </a:extLst>
          </p:cNvPr>
          <p:cNvSpPr txBox="1"/>
          <p:nvPr/>
        </p:nvSpPr>
        <p:spPr>
          <a:xfrm>
            <a:off x="2645831" y="2151529"/>
            <a:ext cx="195912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/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/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4460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6828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NAMESPACE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NEWS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</a:t>
            </a:r>
          </a:p>
          <a:p>
            <a:pPr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6499BCD-1F56-FA83-AF84-DA08AF11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398" y="1694625"/>
            <a:ext cx="2313667" cy="43000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marR="0" lvl="0" indent="17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736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highlight>
                <a:srgbClr val="C0C0C0"/>
              </a:highlight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marR="0" lvl="0" indent="222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Rda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3A43C56-2903-8BCF-7A28-AE867572FA68}"/>
              </a:ext>
            </a:extLst>
          </p:cNvPr>
          <p:cNvSpPr/>
          <p:nvPr/>
        </p:nvSpPr>
        <p:spPr>
          <a:xfrm>
            <a:off x="5324655" y="3094712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9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providing data in your package?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shipped with your package are meant to:</a:t>
            </a:r>
          </a:p>
          <a:p>
            <a:pPr marL="457200" indent="-457200">
              <a:buAutoNum type="arabicPeriod"/>
            </a:pPr>
            <a:r>
              <a:rPr lang="en-US" dirty="0"/>
              <a:t>Provide a means to run examples and demonstrate package functionalities in vignettes; </a:t>
            </a:r>
          </a:p>
          <a:p>
            <a:pPr marL="457200" indent="-457200">
              <a:buAutoNum type="arabicPeriod"/>
            </a:pPr>
            <a:r>
              <a:rPr lang="en-US" dirty="0"/>
              <a:t>Directly enable analysis (in “data” packages)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1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data to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types of ”data”: </a:t>
            </a:r>
          </a:p>
          <a:p>
            <a:pPr marL="342900" indent="-342900">
              <a:buFontTx/>
              <a:buChar char="-"/>
            </a:pPr>
            <a:r>
              <a:rPr lang="en-US" dirty="0"/>
              <a:t>Raw: e.g. genomic files (bed, bigwig, bam, …) or other (tables, text files, …)</a:t>
            </a:r>
          </a:p>
          <a:p>
            <a:pPr marL="342900" indent="-342900">
              <a:buFontTx/>
              <a:buChar char="-"/>
            </a:pPr>
            <a:r>
              <a:rPr lang="en-US" dirty="0"/>
              <a:t>Processed: `.</a:t>
            </a:r>
            <a:r>
              <a:rPr lang="en-US" dirty="0" err="1"/>
              <a:t>Rda</a:t>
            </a:r>
            <a:r>
              <a:rPr lang="en-US" dirty="0"/>
              <a:t> `files, containing R objects to be loaded in memory in R.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8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size limits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out! Your package should be &lt; 5Mb. Genomic files (particularly) can expand in size very quickly. Be cautious!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6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size limits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out! Your package should be &lt; 5Mb. Genomic files (particularly) can expand in size very quickly. Be cautious! </a:t>
            </a:r>
          </a:p>
          <a:p>
            <a:r>
              <a:rPr lang="en-US" dirty="0"/>
              <a:t>This is a rather strict requirement for Bioconductor. Under only very few specific circumstances will the </a:t>
            </a:r>
            <a:r>
              <a:rPr lang="en-US" dirty="0" err="1"/>
              <a:t>BioC</a:t>
            </a:r>
            <a:r>
              <a:rPr lang="en-US" dirty="0"/>
              <a:t> core members allow you to exceed this (e.g. developing specific packages coordinated by the </a:t>
            </a:r>
            <a:r>
              <a:rPr lang="en-US" dirty="0" err="1"/>
              <a:t>BioC</a:t>
            </a:r>
            <a:r>
              <a:rPr lang="en-US" dirty="0"/>
              <a:t> team itself).  </a:t>
            </a:r>
          </a:p>
        </p:txBody>
      </p:sp>
    </p:spTree>
    <p:extLst>
      <p:ext uri="{BB962C8B-B14F-4D97-AF65-F5344CB8AC3E}">
        <p14:creationId xmlns:p14="http://schemas.microsoft.com/office/powerpoint/2010/main" val="14923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size limits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984239"/>
          </a:xfrm>
        </p:spPr>
        <p:txBody>
          <a:bodyPr>
            <a:normAutofit/>
          </a:bodyPr>
          <a:lstStyle/>
          <a:p>
            <a:r>
              <a:rPr lang="en-US" dirty="0"/>
              <a:t>Watch out! Your package should be &lt; 5Mb. Genomic files (particularly) can expand in size very quickly. Be cautious! </a:t>
            </a:r>
          </a:p>
          <a:p>
            <a:r>
              <a:rPr lang="en-US" dirty="0"/>
              <a:t>This is a rather strict requirement for Bioconductor. Under only very few specific circumstances will the </a:t>
            </a:r>
            <a:r>
              <a:rPr lang="en-US" dirty="0" err="1"/>
              <a:t>BioC</a:t>
            </a:r>
            <a:r>
              <a:rPr lang="en-US" dirty="0"/>
              <a:t> core members allow you to exceed this (e.g. developing specific packages coordinated by the </a:t>
            </a:r>
            <a:r>
              <a:rPr lang="en-US" dirty="0" err="1"/>
              <a:t>BioC</a:t>
            </a:r>
            <a:r>
              <a:rPr lang="en-US" dirty="0"/>
              <a:t> team itself).  </a:t>
            </a:r>
          </a:p>
          <a:p>
            <a:r>
              <a:rPr lang="en-US" b="1" u="sng" dirty="0"/>
              <a:t>Unrelated but still worth mentioning:</a:t>
            </a:r>
          </a:p>
          <a:p>
            <a:r>
              <a:rPr lang="en-US" dirty="0"/>
              <a:t>Don’t forget, git never forgets! If you add a dataset and commit/push it to your git repo, it will stay there forever. Even after deleting it, it will still be in your `. git ` local folder and in git memory (because you should be able to recover it back, since everything is reversible in git). This usually results in enormous `. git ` folders… Watch out for storage space! </a:t>
            </a:r>
          </a:p>
        </p:txBody>
      </p:sp>
    </p:spTree>
    <p:extLst>
      <p:ext uri="{BB962C8B-B14F-4D97-AF65-F5344CB8AC3E}">
        <p14:creationId xmlns:p14="http://schemas.microsoft.com/office/powerpoint/2010/main" val="213664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9A4786-4919-43C9-6A04-6AF63086ABCE}"/>
              </a:ext>
            </a:extLst>
          </p:cNvPr>
          <p:cNvSpPr/>
          <p:nvPr/>
        </p:nvSpPr>
        <p:spPr>
          <a:xfrm>
            <a:off x="7600546" y="1644529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337A9E5-B58B-2862-FBEB-75FCB2C808DE}"/>
              </a:ext>
            </a:extLst>
          </p:cNvPr>
          <p:cNvSpPr txBox="1">
            <a:spLocks/>
          </p:cNvSpPr>
          <p:nvPr/>
        </p:nvSpPr>
        <p:spPr>
          <a:xfrm>
            <a:off x="7666002" y="1714898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82B4A-E4D4-CC8A-AF6F-6DC54CE8208B}"/>
              </a:ext>
            </a:extLst>
          </p:cNvPr>
          <p:cNvSpPr/>
          <p:nvPr/>
        </p:nvSpPr>
        <p:spPr>
          <a:xfrm>
            <a:off x="7822040" y="3415565"/>
            <a:ext cx="2054831" cy="5239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9284FE6-ACE3-C8A7-701D-0723FADB001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4479696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Raw data can be virtually any file, but it has to be relevant for the package development. </a:t>
            </a:r>
          </a:p>
          <a:p>
            <a:pPr algn="l"/>
            <a:r>
              <a:rPr lang="en-GB" b="0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The main reason to include such files is when a key part of a package’s functionality is to act on an external file</a:t>
            </a:r>
            <a:r>
              <a:rPr lang="en-GB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 (e.g. `</a:t>
            </a:r>
            <a:r>
              <a:rPr lang="en-GB" b="0" i="0" dirty="0" err="1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readr</a:t>
            </a:r>
            <a:r>
              <a:rPr lang="en-GB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`, `vroom`, …).</a:t>
            </a:r>
          </a:p>
          <a:p>
            <a:pPr algn="l"/>
            <a:r>
              <a:rPr lang="en-US" dirty="0"/>
              <a:t>Raw data is stored in `</a:t>
            </a:r>
            <a:r>
              <a:rPr lang="en-US" dirty="0" err="1"/>
              <a:t>inst</a:t>
            </a:r>
            <a:r>
              <a:rPr lang="en-US" dirty="0"/>
              <a:t>/</a:t>
            </a:r>
            <a:r>
              <a:rPr lang="en-US" dirty="0" err="1"/>
              <a:t>extdata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3241213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6770</TotalTime>
  <Words>2682</Words>
  <Application>Microsoft Macintosh PowerPoint</Application>
  <PresentationFormat>Widescreen</PresentationFormat>
  <Paragraphs>378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Avenir Book</vt:lpstr>
      <vt:lpstr>Calibri</vt:lpstr>
      <vt:lpstr>Comfortaa</vt:lpstr>
      <vt:lpstr>Courier New</vt:lpstr>
      <vt:lpstr>Menlo</vt:lpstr>
      <vt:lpstr>Source Sans Pro</vt:lpstr>
      <vt:lpstr>Theme1</vt:lpstr>
      <vt:lpstr>Improving package: Support for (raw) data, vignettes </vt:lpstr>
      <vt:lpstr>Standard package content</vt:lpstr>
      <vt:lpstr>Standard package content</vt:lpstr>
      <vt:lpstr>Why providing data in your package? </vt:lpstr>
      <vt:lpstr>Adding data to package</vt:lpstr>
      <vt:lpstr>Package size limits</vt:lpstr>
      <vt:lpstr>Package size limits</vt:lpstr>
      <vt:lpstr>Package size limits</vt:lpstr>
      <vt:lpstr>Raw data</vt:lpstr>
      <vt:lpstr>Raw data</vt:lpstr>
      <vt:lpstr>Raw data</vt:lpstr>
      <vt:lpstr>Raw data</vt:lpstr>
      <vt:lpstr>Use raw data</vt:lpstr>
      <vt:lpstr>Use raw data</vt:lpstr>
      <vt:lpstr>Use raw data</vt:lpstr>
      <vt:lpstr>Use raw data</vt:lpstr>
      <vt:lpstr>Use raw data</vt:lpstr>
      <vt:lpstr>Processed data</vt:lpstr>
      <vt:lpstr>Processed data</vt:lpstr>
      <vt:lpstr>Processed data</vt:lpstr>
      <vt:lpstr>Processed data</vt:lpstr>
      <vt:lpstr>Processed data</vt:lpstr>
      <vt:lpstr>Processed data</vt:lpstr>
      <vt:lpstr>Processed data</vt:lpstr>
      <vt:lpstr>Processed data</vt:lpstr>
      <vt:lpstr>Vignettes</vt:lpstr>
      <vt:lpstr>Vignettes</vt:lpstr>
      <vt:lpstr>Vignettes</vt:lpstr>
      <vt:lpstr>Vignettes</vt:lpstr>
      <vt:lpstr>Vignettes</vt:lpstr>
      <vt:lpstr>Vignettes</vt:lpstr>
      <vt:lpstr>Vignettes</vt:lpstr>
      <vt:lpstr>Vignettes</vt:lpstr>
      <vt:lpstr>Vignettes</vt:lpstr>
      <vt:lpstr>Standard package 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371</cp:revision>
  <dcterms:created xsi:type="dcterms:W3CDTF">2021-02-26T11:16:43Z</dcterms:created>
  <dcterms:modified xsi:type="dcterms:W3CDTF">2022-11-14T14:08:32Z</dcterms:modified>
</cp:coreProperties>
</file>